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6858000" cx="12192000"/>
  <p:notesSz cx="6858000" cy="9144000"/>
  <p:embeddedFontLst>
    <p:embeddedFont>
      <p:font typeface="Proxima Nova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gNTyx0x5fw6j0AGEZ52yhjKF0u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font" Target="fonts/ProximaNova-boldItalic.fntdata"/><Relationship Id="rId10" Type="http://schemas.openxmlformats.org/officeDocument/2006/relationships/slide" Target="slides/slide3.xml"/><Relationship Id="rId21" Type="http://schemas.openxmlformats.org/officeDocument/2006/relationships/font" Target="fonts/ProximaNova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45461971706044"/>
          <c:y val="3.4295708052936663E-2"/>
          <c:w val="0.60715932747309342"/>
          <c:h val="0.885687857052120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41C2E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старше 70</c:v>
                </c:pt>
                <c:pt idx="1">
                  <c:v>61-70</c:v>
                </c:pt>
                <c:pt idx="2">
                  <c:v>51-60</c:v>
                </c:pt>
                <c:pt idx="3">
                  <c:v>41-50</c:v>
                </c:pt>
                <c:pt idx="4">
                  <c:v>31-40</c:v>
                </c:pt>
                <c:pt idx="5">
                  <c:v>19-30</c:v>
                </c:pt>
                <c:pt idx="6">
                  <c:v>12-18</c:v>
                </c:pt>
                <c:pt idx="7">
                  <c:v>младше 12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2.0500000000000001E-2</c:v>
                </c:pt>
                <c:pt idx="1">
                  <c:v>6.8000000000000005E-3</c:v>
                </c:pt>
                <c:pt idx="2">
                  <c:v>1.8800000000000001E-2</c:v>
                </c:pt>
                <c:pt idx="3">
                  <c:v>5.5199999999999999E-2</c:v>
                </c:pt>
                <c:pt idx="4">
                  <c:v>0.10879999999999999</c:v>
                </c:pt>
                <c:pt idx="5">
                  <c:v>0.21939999999999998</c:v>
                </c:pt>
                <c:pt idx="6">
                  <c:v>4.3999999999999997E-2</c:v>
                </c:pt>
                <c:pt idx="7">
                  <c:v>2.64E-2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3-4B28-BFD0-83C571AE77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старше 70</c:v>
                </c:pt>
                <c:pt idx="1">
                  <c:v>61-70</c:v>
                </c:pt>
                <c:pt idx="2">
                  <c:v>51-60</c:v>
                </c:pt>
                <c:pt idx="3">
                  <c:v>41-50</c:v>
                </c:pt>
                <c:pt idx="4">
                  <c:v>31-40</c:v>
                </c:pt>
                <c:pt idx="5">
                  <c:v>19-30</c:v>
                </c:pt>
                <c:pt idx="6">
                  <c:v>12-18</c:v>
                </c:pt>
                <c:pt idx="7">
                  <c:v>младше 12</c:v>
                </c:pt>
              </c:strCache>
            </c:strRef>
          </c:cat>
          <c:val>
            <c:numRef>
              <c:f>Лист1!$C$2:$C$9</c:f>
              <c:numCache>
                <c:formatCode>0%</c:formatCode>
                <c:ptCount val="8"/>
                <c:pt idx="0">
                  <c:v>1.5100000000000001E-2</c:v>
                </c:pt>
                <c:pt idx="1">
                  <c:v>1.4499999999999999E-2</c:v>
                </c:pt>
                <c:pt idx="2">
                  <c:v>3.6299999999999999E-2</c:v>
                </c:pt>
                <c:pt idx="3">
                  <c:v>6.3700000000000007E-2</c:v>
                </c:pt>
                <c:pt idx="4">
                  <c:v>0.10730000000000001</c:v>
                </c:pt>
                <c:pt idx="5">
                  <c:v>0.17699999999999999</c:v>
                </c:pt>
                <c:pt idx="6">
                  <c:v>5.9499999999999997E-2</c:v>
                </c:pt>
                <c:pt idx="7">
                  <c:v>2.6599999999999999E-2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13-4B28-BFD0-83C571AE7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93973504"/>
        <c:axId val="94049024"/>
      </c:barChart>
      <c:catAx>
        <c:axId val="9397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049024"/>
        <c:crosses val="autoZero"/>
        <c:auto val="1"/>
        <c:lblAlgn val="ctr"/>
        <c:lblOffset val="100"/>
        <c:noMultiLvlLbl val="0"/>
      </c:catAx>
      <c:valAx>
        <c:axId val="940490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397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280410673975076"/>
          <c:y val="0.92684433332776872"/>
          <c:w val="0.5247806774182574"/>
          <c:h val="6.3802291748703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bg1"/>
                </a:solidFill>
              </a:rPr>
              <a:t>Образование</a:t>
            </a:r>
            <a:endParaRPr lang="ru-RU" sz="24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209584779349437"/>
          <c:y val="5.31251307212862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07-4C67-9AE9-6C9AD9CC286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07-4C67-9AE9-6C9AD9CC28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Нет высшего образования</c:v>
                </c:pt>
                <c:pt idx="1">
                  <c:v>Есть высшее образование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07-4C67-9AE9-6C9AD9CC2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bg1"/>
                </a:solidFill>
              </a:rPr>
              <a:t>Занятость</a:t>
            </a:r>
            <a:endParaRPr lang="ru-RU" sz="24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417508217682742"/>
          <c:y val="5.6250138410773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389890009319712"/>
          <c:y val="0.19982258814613224"/>
          <c:w val="0.45502345892100016"/>
          <c:h val="0.547105922996857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28-4FE5-9FDB-D593D5AD51D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28-4FE5-9FDB-D593D5AD51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 работает</c:v>
                </c:pt>
                <c:pt idx="1">
                  <c:v>Работает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0.32999999999999996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28-4FE5-9FDB-D593D5AD5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79462444238249"/>
          <c:y val="0.82707880678840251"/>
          <c:w val="0.45472548989913669"/>
          <c:h val="0.13854610862723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bg1"/>
                </a:solidFill>
              </a:rPr>
              <a:t>Мобильные</a:t>
            </a:r>
            <a:r>
              <a:rPr lang="ru-RU" sz="2400" b="1" baseline="0" dirty="0" smtClean="0">
                <a:solidFill>
                  <a:schemeClr val="bg1"/>
                </a:solidFill>
              </a:rPr>
              <a:t> ОС</a:t>
            </a:r>
            <a:endParaRPr lang="ru-RU" sz="2400" b="1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6931767875059615"/>
          <c:y val="3.4375084584361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880618138371793"/>
          <c:y val="0.21232261890408197"/>
          <c:w val="0.42780033057173183"/>
          <c:h val="0.615856092165581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5B-4960-AEBC-D985208FCC15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5B-4960-AEBC-D985208FCC15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5B-4960-AEBC-D985208FCC15}"/>
              </c:ext>
            </c:extLst>
          </c:dPt>
          <c:dLbls>
            <c:dLbl>
              <c:idx val="1"/>
              <c:layout>
                <c:manualLayout>
                  <c:x val="1.5656050138808761E-2"/>
                  <c:y val="6.250015378974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5B-4960-AEBC-D985208FCC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Android</c:v>
                </c:pt>
                <c:pt idx="1">
                  <c:v>IOS</c:v>
                </c:pt>
                <c:pt idx="2">
                  <c:v>Windows Phone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0.95</c:v>
                </c:pt>
                <c:pt idx="1">
                  <c:v>0.04</c:v>
                </c:pt>
                <c:pt idx="2">
                  <c:v>1.4101561622912736E-2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5B-4960-AEBC-D985208FC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338120756224206"/>
          <c:y val="0.23332734578579178"/>
          <c:w val="0.29895998214963732"/>
          <c:h val="0.68854746197702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7620676818435"/>
          <c:y val="3.1022563196536488E-2"/>
          <c:w val="0.73772301492643533"/>
          <c:h val="0.966098800534911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41C2E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Мобильные устройства</c:v>
                </c:pt>
                <c:pt idx="1">
                  <c:v>Поиск работы</c:v>
                </c:pt>
                <c:pt idx="2">
                  <c:v>Авто по маркам</c:v>
                </c:pt>
                <c:pt idx="3">
                  <c:v>Недвижимость</c:v>
                </c:pt>
                <c:pt idx="4">
                  <c:v>Финансы</c:v>
                </c:pt>
                <c:pt idx="5">
                  <c:v>Игры</c:v>
                </c:pt>
                <c:pt idx="6">
                  <c:v>Авто</c:v>
                </c:pt>
                <c:pt idx="7">
                  <c:v>Домашние животные</c:v>
                </c:pt>
                <c:pt idx="8">
                  <c:v>Образование</c:v>
                </c:pt>
                <c:pt idx="9">
                  <c:v>Новостные интересы</c:v>
                </c:pt>
                <c:pt idx="10">
                  <c:v>Кулинария</c:v>
                </c:pt>
                <c:pt idx="11">
                  <c:v>Туризм</c:v>
                </c:pt>
                <c:pt idx="12">
                  <c:v>Бизнес</c:v>
                </c:pt>
                <c:pt idx="13">
                  <c:v>Здоровье</c:v>
                </c:pt>
                <c:pt idx="14">
                  <c:v>Путешествия</c:v>
                </c:pt>
                <c:pt idx="15">
                  <c:v>Красота и уход за собой</c:v>
                </c:pt>
                <c:pt idx="16">
                  <c:v>Одежда, обувь и аксессуары</c:v>
                </c:pt>
                <c:pt idx="17">
                  <c:v>Семья и дети</c:v>
                </c:pt>
                <c:pt idx="18">
                  <c:v>Спорт и активный отдых</c:v>
                </c:pt>
                <c:pt idx="19">
                  <c:v>Досуг и развлечение</c:v>
                </c:pt>
              </c:strCache>
            </c:strRef>
          </c:cat>
          <c:val>
            <c:numRef>
              <c:f>Лист1!$B$2:$B$21</c:f>
              <c:numCache>
                <c:formatCode>0%</c:formatCode>
                <c:ptCount val="20"/>
                <c:pt idx="0">
                  <c:v>4.8000000000000001E-2</c:v>
                </c:pt>
                <c:pt idx="1">
                  <c:v>4.99E-2</c:v>
                </c:pt>
                <c:pt idx="2">
                  <c:v>5.8400000000000001E-2</c:v>
                </c:pt>
                <c:pt idx="3">
                  <c:v>7.1599999999999997E-2</c:v>
                </c:pt>
                <c:pt idx="4">
                  <c:v>7.6100000000000001E-2</c:v>
                </c:pt>
                <c:pt idx="5">
                  <c:v>8.6999999999999994E-2</c:v>
                </c:pt>
                <c:pt idx="6">
                  <c:v>9.5200000000000007E-2</c:v>
                </c:pt>
                <c:pt idx="7">
                  <c:v>9.7799999999999998E-2</c:v>
                </c:pt>
                <c:pt idx="8">
                  <c:v>9.8699999999999996E-2</c:v>
                </c:pt>
                <c:pt idx="9">
                  <c:v>0.10979999999999999</c:v>
                </c:pt>
                <c:pt idx="10">
                  <c:v>0.1108</c:v>
                </c:pt>
                <c:pt idx="11">
                  <c:v>0.1201</c:v>
                </c:pt>
                <c:pt idx="12">
                  <c:v>0.12330000000000001</c:v>
                </c:pt>
                <c:pt idx="13">
                  <c:v>0.18079999999999999</c:v>
                </c:pt>
                <c:pt idx="14">
                  <c:v>0.18410000000000001</c:v>
                </c:pt>
                <c:pt idx="15">
                  <c:v>0.22670000000000001</c:v>
                </c:pt>
                <c:pt idx="16">
                  <c:v>0.23319999999999999</c:v>
                </c:pt>
                <c:pt idx="17">
                  <c:v>0.29210000000000003</c:v>
                </c:pt>
                <c:pt idx="18">
                  <c:v>0.3639</c:v>
                </c:pt>
                <c:pt idx="19">
                  <c:v>0.61019999999999996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8-4FA9-BE1C-BDF5D5F31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95032064"/>
        <c:axId val="95033600"/>
      </c:barChart>
      <c:catAx>
        <c:axId val="9503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033600"/>
        <c:crosses val="autoZero"/>
        <c:auto val="1"/>
        <c:lblAlgn val="ctr"/>
        <c:lblOffset val="100"/>
        <c:noMultiLvlLbl val="0"/>
      </c:catAx>
      <c:valAx>
        <c:axId val="950336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503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91a70eb3f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91a70eb3f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91a70eb3f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.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. загол.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. текст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. загол. и текст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" showMasterSp="0" type="tx">
  <p:cSld name="TITLE_AND_BOD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sted-image.pdf" id="160" name="Google Shape;16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63021" y="498566"/>
            <a:ext cx="278540" cy="48086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/>
          <p:nvPr>
            <p:ph idx="1" type="body"/>
          </p:nvPr>
        </p:nvSpPr>
        <p:spPr>
          <a:xfrm>
            <a:off x="929992" y="546047"/>
            <a:ext cx="10054403" cy="580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12" type="sldNum"/>
          </p:nvPr>
        </p:nvSpPr>
        <p:spPr>
          <a:xfrm>
            <a:off x="-37209" y="628597"/>
            <a:ext cx="876205" cy="309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8" name="Google Shape;17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4" name="Google Shape;18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4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7" name="Google Shape;197;p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4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9" name="Google Shape;199;p4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b="1" sz="5333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5" name="Google Shape;215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6" name="Google Shape;216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3" name="Google Shape;223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. текст" type="vertTx">
  <p:cSld name="VERTICAL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. загол. и текст" type="vertTitleAndTx">
  <p:cSld name="VERTICAL_TITLE_AND_VERTICAL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IC" showMasterSp="0" type="tx">
  <p:cSld name="TITLE_AND_BOD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sted-image.pdf" id="239" name="Google Shape;23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63021" y="498566"/>
            <a:ext cx="278540" cy="48086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0"/>
          <p:cNvSpPr txBox="1"/>
          <p:nvPr>
            <p:ph idx="1" type="body"/>
          </p:nvPr>
        </p:nvSpPr>
        <p:spPr>
          <a:xfrm>
            <a:off x="929992" y="546047"/>
            <a:ext cx="10054403" cy="5800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19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Char char="•"/>
              <a:defRPr b="1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50"/>
          <p:cNvSpPr txBox="1"/>
          <p:nvPr>
            <p:ph idx="12" type="sldNum"/>
          </p:nvPr>
        </p:nvSpPr>
        <p:spPr>
          <a:xfrm>
            <a:off x="-37209" y="628597"/>
            <a:ext cx="876205" cy="309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EE820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5645" lvl="0" marL="4572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397954" lvl="2" marL="1371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5645" lvl="0" marL="4572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397954" lvl="2" marL="1371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indent="-381000" lvl="3" marL="1828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37" name="Google Shape;37;p2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b="1" sz="2667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4pPr>
            <a:lvl5pPr indent="-228600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5pPr>
            <a:lvl6pPr indent="-228600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6pPr>
            <a:lvl7pPr indent="-228600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7pPr>
            <a:lvl8pPr indent="-228600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8pPr>
            <a:lvl9pPr indent="-228600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43" name="Google Shape;43;p22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397954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4045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indent="-364045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indent="-364045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indent="-364045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indent="-364045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indent="-364045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/>
        </p:txBody>
      </p:sp>
      <p:sp>
        <p:nvSpPr>
          <p:cNvPr id="44" name="Google Shape;44;p22"/>
          <p:cNvSpPr txBox="1"/>
          <p:nvPr>
            <p:ph idx="3" type="body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b="1" sz="2667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4pPr>
            <a:lvl5pPr indent="-228600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5pPr>
            <a:lvl6pPr indent="-228600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6pPr>
            <a:lvl7pPr indent="-228600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7pPr>
            <a:lvl8pPr indent="-228600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8pPr>
            <a:lvl9pPr indent="-228600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45" name="Google Shape;45;p22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397954" lvl="1" marL="914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64045" lvl="3" marL="1828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indent="-364045" lvl="4" marL="22860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indent="-364045" lvl="5" marL="27432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indent="-364045" lvl="6" marL="32004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indent="-364045" lvl="7" marL="3657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indent="-364045" lvl="8" marL="41148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b="1" sz="2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9554" lvl="0" marL="45720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indent="-465645" lvl="1" marL="91440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397954" lvl="3" marL="18288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indent="-397954" lvl="4" marL="22860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indent="-397954" lvl="5" marL="27432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indent="-397954" lvl="6" marL="32004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indent="-397954" lvl="7" marL="3657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indent="-397954" lvl="8" marL="41148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b="1" sz="26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0" sz="42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indent="-228600" lvl="2" marL="1371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b="0" i="0" sz="5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9554" lvl="0" marL="457200" marR="0" rtl="0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b="0" i="0" sz="42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5" name="Google Shape;165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2.jpg"/><Relationship Id="rId6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chart" Target="../charts/chart1.xml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chart" Target="../charts/chart3.xml"/><Relationship Id="rId7" Type="http://schemas.openxmlformats.org/officeDocument/2006/relationships/image" Target="../media/image3.png"/><Relationship Id="rId8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chart" Target="../charts/chart4.xml"/><Relationship Id="rId6" Type="http://schemas.openxmlformats.org/officeDocument/2006/relationships/image" Target="../media/image13.png"/><Relationship Id="rId7" Type="http://schemas.openxmlformats.org/officeDocument/2006/relationships/image" Target="../media/image11.png"/><Relationship Id="rId8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chart" Target="../charts/chart5.xml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2.jpg"/><Relationship Id="rId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"/>
          <p:cNvSpPr txBox="1"/>
          <p:nvPr>
            <p:ph type="title"/>
          </p:nvPr>
        </p:nvSpPr>
        <p:spPr>
          <a:xfrm>
            <a:off x="4425554" y="2557978"/>
            <a:ext cx="6252957" cy="1540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</a:pPr>
            <a:r>
              <a:rPr b="1" lang="ru-RU" sz="4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Аудитория соцсети </a:t>
            </a:r>
            <a:br>
              <a:rPr b="1" lang="ru-RU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ru-RU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Одноклассники</a:t>
            </a:r>
            <a:br>
              <a:rPr b="1" lang="ru-RU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ru-RU" sz="4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в Киргизии</a:t>
            </a:r>
            <a:endParaRPr b="1" sz="4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Asset 1@4x.png" id="247" name="Google Shape;24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7219" y="6082602"/>
            <a:ext cx="1236836" cy="382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¤Ð°Ð¹Ð»:Odnoklassniki.svg" id="248" name="Google Shape;24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51765" y="2557978"/>
            <a:ext cx="1695195" cy="1686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/>
          <p:nvPr>
            <p:ph type="title"/>
          </p:nvPr>
        </p:nvSpPr>
        <p:spPr>
          <a:xfrm>
            <a:off x="749754" y="527136"/>
            <a:ext cx="9867446" cy="1075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</a:pPr>
            <a:r>
              <a:rPr b="1" lang="ru-RU"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Пре-ролл Десктоп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Asset 1@4x.png" id="385" name="Google Shape;3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7219" y="6082602"/>
            <a:ext cx="1236836" cy="38266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0"/>
          <p:cNvSpPr txBox="1"/>
          <p:nvPr/>
        </p:nvSpPr>
        <p:spPr>
          <a:xfrm>
            <a:off x="749754" y="415185"/>
            <a:ext cx="1332928" cy="3692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rPr>
              <a:t>о компании</a:t>
            </a:r>
            <a:endParaRPr/>
          </a:p>
        </p:txBody>
      </p:sp>
      <p:sp>
        <p:nvSpPr>
          <p:cNvPr id="387" name="Google Shape;387;p10"/>
          <p:cNvSpPr txBox="1"/>
          <p:nvPr/>
        </p:nvSpPr>
        <p:spPr>
          <a:xfrm>
            <a:off x="156810" y="6403384"/>
            <a:ext cx="10430409" cy="26661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По данным Top.mail.ru,  Одноклассники, Киргизия, идентификация показов происходит с помощью cookies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Ð¤Ð°Ð¹Ð»:Odnoklassniki.svg" id="388" name="Google Shape;38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5637" y="251426"/>
            <a:ext cx="667732" cy="664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9" name="Google Shape;389;p10"/>
          <p:cNvGrpSpPr/>
          <p:nvPr/>
        </p:nvGrpSpPr>
        <p:grpSpPr>
          <a:xfrm>
            <a:off x="841193" y="1602234"/>
            <a:ext cx="6317933" cy="3837163"/>
            <a:chOff x="822394" y="1478148"/>
            <a:chExt cx="6317933" cy="3837163"/>
          </a:xfrm>
        </p:grpSpPr>
        <p:pic>
          <p:nvPicPr>
            <p:cNvPr descr="http://ux-news.ru/upload/medialibrary/50a/50a7f947018f450be9bc76d3cb9b4e0c.jpg" id="390" name="Google Shape;390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2394" y="1478148"/>
              <a:ext cx="6317933" cy="3837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User\Desktop\Pre_roll_MM.png" id="391" name="Google Shape;391;p10"/>
            <p:cNvPicPr preferRelativeResize="0"/>
            <p:nvPr/>
          </p:nvPicPr>
          <p:blipFill rotWithShape="1">
            <a:blip r:embed="rId6">
              <a:alphaModFix/>
            </a:blip>
            <a:srcRect b="24666" l="4206" r="33352" t="14202"/>
            <a:stretch/>
          </p:blipFill>
          <p:spPr>
            <a:xfrm>
              <a:off x="2082682" y="1869440"/>
              <a:ext cx="3840598" cy="2550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2" name="Google Shape;392;p10"/>
          <p:cNvSpPr txBox="1"/>
          <p:nvPr/>
        </p:nvSpPr>
        <p:spPr>
          <a:xfrm>
            <a:off x="7338258" y="1677247"/>
            <a:ext cx="3278941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1 153 935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 за мес</a:t>
            </a:r>
            <a:r>
              <a:rPr b="0" i="0" lang="ru-RU" sz="24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85 173</a:t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Уникальных </a:t>
            </a:r>
            <a:endParaRPr b="0" i="0" sz="20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 за мес.</a:t>
            </a:r>
            <a:endParaRPr b="0" i="0" sz="20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Показов/50 сом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1"/>
          <p:cNvSpPr txBox="1"/>
          <p:nvPr>
            <p:ph type="title"/>
          </p:nvPr>
        </p:nvSpPr>
        <p:spPr>
          <a:xfrm>
            <a:off x="749754" y="527136"/>
            <a:ext cx="9867446" cy="1075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</a:pPr>
            <a:r>
              <a:rPr b="1" lang="ru-RU"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Нативный баннер Десктоп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Asset 1@4x.png" id="398" name="Google Shape;3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7219" y="6082602"/>
            <a:ext cx="1236836" cy="38266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1"/>
          <p:cNvSpPr txBox="1"/>
          <p:nvPr/>
        </p:nvSpPr>
        <p:spPr>
          <a:xfrm>
            <a:off x="749754" y="415185"/>
            <a:ext cx="1332928" cy="3692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rPr>
              <a:t>о компании</a:t>
            </a:r>
            <a:endParaRPr/>
          </a:p>
        </p:txBody>
      </p:sp>
      <p:sp>
        <p:nvSpPr>
          <p:cNvPr id="400" name="Google Shape;400;p11"/>
          <p:cNvSpPr txBox="1"/>
          <p:nvPr/>
        </p:nvSpPr>
        <p:spPr>
          <a:xfrm>
            <a:off x="156810" y="6403384"/>
            <a:ext cx="10430409" cy="26661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По данным Top.mail.ru,  Одноклассники, Киргизия, идентификация показов происходит с помощью cookies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Ð¤Ð°Ð¹Ð»:Odnoklassniki.svg" id="401" name="Google Shape;40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5637" y="251426"/>
            <a:ext cx="667732" cy="66429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1"/>
          <p:cNvSpPr txBox="1"/>
          <p:nvPr/>
        </p:nvSpPr>
        <p:spPr>
          <a:xfrm>
            <a:off x="7338258" y="1677247"/>
            <a:ext cx="3278941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19 093 276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 за мес</a:t>
            </a:r>
            <a:r>
              <a:rPr b="0" i="0" lang="ru-RU" sz="24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86 862</a:t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Уникальных </a:t>
            </a:r>
            <a:endParaRPr b="0" i="0" sz="20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 за мес.</a:t>
            </a:r>
            <a:endParaRPr b="0" i="0" sz="20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0.54%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Средний CTR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Показов/30 сом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03" name="Google Shape;403;p11"/>
          <p:cNvGrpSpPr/>
          <p:nvPr/>
        </p:nvGrpSpPr>
        <p:grpSpPr>
          <a:xfrm>
            <a:off x="904240" y="1602234"/>
            <a:ext cx="6268720" cy="3813046"/>
            <a:chOff x="904240" y="1602234"/>
            <a:chExt cx="6268720" cy="3813046"/>
          </a:xfrm>
        </p:grpSpPr>
        <p:pic>
          <p:nvPicPr>
            <p:cNvPr descr="https://sales.mail.ru/media/uploads/OK_TGB_nativ.png" id="404" name="Google Shape;404;p11"/>
            <p:cNvPicPr preferRelativeResize="0"/>
            <p:nvPr/>
          </p:nvPicPr>
          <p:blipFill rotWithShape="1">
            <a:blip r:embed="rId5">
              <a:alphaModFix/>
            </a:blip>
            <a:srcRect b="9996" l="15297" r="15826" t="2870"/>
            <a:stretch/>
          </p:blipFill>
          <p:spPr>
            <a:xfrm>
              <a:off x="904240" y="1602234"/>
              <a:ext cx="6268720" cy="3813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5" name="Google Shape;405;p11"/>
            <p:cNvSpPr/>
            <p:nvPr/>
          </p:nvSpPr>
          <p:spPr>
            <a:xfrm>
              <a:off x="2733040" y="2905760"/>
              <a:ext cx="3088640" cy="1950720"/>
            </a:xfrm>
            <a:prstGeom prst="rect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2"/>
          <p:cNvSpPr txBox="1"/>
          <p:nvPr>
            <p:ph type="title"/>
          </p:nvPr>
        </p:nvSpPr>
        <p:spPr>
          <a:xfrm>
            <a:off x="749754" y="527136"/>
            <a:ext cx="9867446" cy="1075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</a:pPr>
            <a:r>
              <a:rPr b="1" lang="ru-RU"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Баннер все страницы с права 240х400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Asset 1@4x.png" id="411" name="Google Shape;4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7219" y="6082602"/>
            <a:ext cx="1236836" cy="382663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2"/>
          <p:cNvSpPr txBox="1"/>
          <p:nvPr/>
        </p:nvSpPr>
        <p:spPr>
          <a:xfrm>
            <a:off x="749754" y="415185"/>
            <a:ext cx="1332928" cy="3692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rPr>
              <a:t>о компании</a:t>
            </a:r>
            <a:endParaRPr/>
          </a:p>
        </p:txBody>
      </p:sp>
      <p:sp>
        <p:nvSpPr>
          <p:cNvPr id="413" name="Google Shape;413;p12"/>
          <p:cNvSpPr txBox="1"/>
          <p:nvPr/>
        </p:nvSpPr>
        <p:spPr>
          <a:xfrm>
            <a:off x="156810" y="6403384"/>
            <a:ext cx="10430409" cy="26661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По данным Top.mail.ru,  Одноклассники, Киргизия, идентификация показов происходит с помощью cookies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Ð¤Ð°Ð¹Ð»:Odnoklassniki.svg" id="414" name="Google Shape;41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5637" y="251426"/>
            <a:ext cx="667732" cy="66429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2"/>
          <p:cNvSpPr txBox="1"/>
          <p:nvPr/>
        </p:nvSpPr>
        <p:spPr>
          <a:xfrm>
            <a:off x="7338258" y="1724872"/>
            <a:ext cx="3279000" cy="6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22 516 480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 за мес</a:t>
            </a:r>
            <a:r>
              <a:rPr b="0" i="0" lang="ru-RU" sz="24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170 273</a:t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Уникальных </a:t>
            </a:r>
            <a:endParaRPr b="0" i="0" sz="20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 за мес.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0.17%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Средний CTR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Показов/30 сом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https://sales.mail.ru/media/uploads/OK_TGB_nativ.png" id="416" name="Google Shape;416;p12"/>
          <p:cNvPicPr preferRelativeResize="0"/>
          <p:nvPr/>
        </p:nvPicPr>
        <p:blipFill rotWithShape="1">
          <a:blip r:embed="rId5">
            <a:alphaModFix/>
          </a:blip>
          <a:srcRect b="9996" l="15297" r="15826" t="2870"/>
          <a:stretch/>
        </p:blipFill>
        <p:spPr>
          <a:xfrm>
            <a:off x="904240" y="1602234"/>
            <a:ext cx="6268720" cy="38130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ales.mail.ru/media/adv/preview/odnoklassniki_preview.jpg" id="417" name="Google Shape;417;p12"/>
          <p:cNvPicPr preferRelativeResize="0"/>
          <p:nvPr/>
        </p:nvPicPr>
        <p:blipFill rotWithShape="1">
          <a:blip r:embed="rId6">
            <a:alphaModFix/>
          </a:blip>
          <a:srcRect b="18547" l="10633" r="11350" t="0"/>
          <a:stretch/>
        </p:blipFill>
        <p:spPr>
          <a:xfrm>
            <a:off x="904240" y="1602234"/>
            <a:ext cx="6268720" cy="383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1a70eb3fe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91a70eb3fe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91a70eb3fe_0_0"/>
          <p:cNvSpPr txBox="1"/>
          <p:nvPr/>
        </p:nvSpPr>
        <p:spPr>
          <a:xfrm>
            <a:off x="1256650" y="4424500"/>
            <a:ext cx="88686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b="0" i="0" lang="ru-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ишите нам:</a:t>
            </a:r>
            <a:r>
              <a:rPr lang="ru-RU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hello@idomarketing.io</a:t>
            </a:r>
            <a:r>
              <a:rPr b="0" i="0" lang="ru-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b="0" i="0" lang="ru-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воните нам: +996 555 002 730</a:t>
            </a:r>
            <a:endParaRPr b="0" i="0" sz="22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idomarketing.</a:t>
            </a:r>
            <a:r>
              <a:rPr lang="ru-RU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</a:t>
            </a:r>
            <a:r>
              <a:rPr b="0" i="0" lang="ru-RU" sz="22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6" name="Google Shape;426;g91a70eb3f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9575" y="1690825"/>
            <a:ext cx="3642750" cy="262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¤Ð°Ð¹Ð»:Odnoklassniki.svg" id="427" name="Google Shape;427;g91a70eb3fe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8037" y="403826"/>
            <a:ext cx="667732" cy="66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"/>
          <p:cNvSpPr txBox="1"/>
          <p:nvPr>
            <p:ph type="title"/>
          </p:nvPr>
        </p:nvSpPr>
        <p:spPr>
          <a:xfrm>
            <a:off x="579150" y="405713"/>
            <a:ext cx="9447719" cy="1540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</a:pPr>
            <a:r>
              <a:rPr b="1" lang="ru-RU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Аудитория Одноклассников</a:t>
            </a:r>
            <a:endParaRPr b="1" sz="4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4" name="Google Shape;254;p2"/>
          <p:cNvSpPr txBox="1"/>
          <p:nvPr/>
        </p:nvSpPr>
        <p:spPr>
          <a:xfrm>
            <a:off x="2269038" y="1957268"/>
            <a:ext cx="239200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800" u="none" cap="none" strike="noStrike">
                <a:solidFill>
                  <a:srgbClr val="41C2EF"/>
                </a:solidFill>
                <a:latin typeface="Proxima Nova"/>
                <a:ea typeface="Proxima Nova"/>
                <a:cs typeface="Proxima Nova"/>
                <a:sym typeface="Proxima Nova"/>
              </a:rPr>
              <a:t>1.7</a:t>
            </a:r>
            <a:endParaRPr b="1" i="0" sz="12800" u="none" cap="none" strike="noStrike">
              <a:solidFill>
                <a:srgbClr val="41C2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5" name="Google Shape;255;p2"/>
          <p:cNvSpPr txBox="1"/>
          <p:nvPr/>
        </p:nvSpPr>
        <p:spPr>
          <a:xfrm>
            <a:off x="7243578" y="1957268"/>
            <a:ext cx="292580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800" u="none" cap="none" strike="noStrike">
                <a:solidFill>
                  <a:srgbClr val="41C2EF"/>
                </a:solidFill>
                <a:latin typeface="Proxima Nova"/>
                <a:ea typeface="Proxima Nova"/>
                <a:cs typeface="Proxima Nova"/>
                <a:sym typeface="Proxima Nova"/>
              </a:rPr>
              <a:t>195</a:t>
            </a:r>
            <a:endParaRPr b="1" i="0" sz="12800" u="none" cap="none" strike="noStrike">
              <a:solidFill>
                <a:srgbClr val="41C2E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6" name="Google Shape;256;p2"/>
          <p:cNvSpPr txBox="1"/>
          <p:nvPr/>
        </p:nvSpPr>
        <p:spPr>
          <a:xfrm>
            <a:off x="1314757" y="4195448"/>
            <a:ext cx="452560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MAU</a:t>
            </a:r>
            <a:endParaRPr b="1" i="0" sz="40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(млн посетителей) </a:t>
            </a:r>
            <a:endParaRPr b="0" i="0" sz="36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sset 1@4x.png" id="257" name="Google Shape;2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7219" y="6082602"/>
            <a:ext cx="1236836" cy="38266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"/>
          <p:cNvSpPr txBox="1"/>
          <p:nvPr/>
        </p:nvSpPr>
        <p:spPr>
          <a:xfrm>
            <a:off x="624805" y="398943"/>
            <a:ext cx="1332928" cy="3692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rPr>
              <a:t>о компании</a:t>
            </a:r>
            <a:endParaRPr/>
          </a:p>
        </p:txBody>
      </p:sp>
      <p:sp>
        <p:nvSpPr>
          <p:cNvPr id="259" name="Google Shape;259;p2"/>
          <p:cNvSpPr txBox="1"/>
          <p:nvPr/>
        </p:nvSpPr>
        <p:spPr>
          <a:xfrm>
            <a:off x="6388836" y="4195447"/>
            <a:ext cx="452560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DAU</a:t>
            </a:r>
            <a:endParaRPr b="1" i="0" sz="40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6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(тыс. посетителей) </a:t>
            </a:r>
            <a:endParaRPr b="0" i="0" sz="36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"/>
          <p:cNvSpPr txBox="1"/>
          <p:nvPr/>
        </p:nvSpPr>
        <p:spPr>
          <a:xfrm>
            <a:off x="156810" y="6403384"/>
            <a:ext cx="10430409" cy="26661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По данным Top.mail.ru,  Одноклассники, Киргизия, идентификация показов происходит с помощью cookies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Ð¤Ð°Ð¹Ð»:Odnoklassniki.svg" id="261" name="Google Shape;26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5637" y="251426"/>
            <a:ext cx="667732" cy="66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sset 1@4x.png" id="266" name="Google Shape;2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7219" y="6082602"/>
            <a:ext cx="1236836" cy="382663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"/>
          <p:cNvSpPr txBox="1"/>
          <p:nvPr/>
        </p:nvSpPr>
        <p:spPr>
          <a:xfrm>
            <a:off x="624805" y="398943"/>
            <a:ext cx="1332928" cy="3692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rPr>
              <a:t>о компании</a:t>
            </a:r>
            <a:endParaRPr/>
          </a:p>
        </p:txBody>
      </p:sp>
      <p:sp>
        <p:nvSpPr>
          <p:cNvPr id="268" name="Google Shape;268;p3"/>
          <p:cNvSpPr txBox="1"/>
          <p:nvPr/>
        </p:nvSpPr>
        <p:spPr>
          <a:xfrm>
            <a:off x="430150" y="493899"/>
            <a:ext cx="10745999" cy="1540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roxima Nova"/>
              <a:buNone/>
            </a:pPr>
            <a:r>
              <a:rPr b="1" i="0" lang="ru-RU" sz="48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Демография посетителей</a:t>
            </a:r>
            <a:endParaRPr b="1" i="0" sz="48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269" name="Google Shape;269;p3"/>
          <p:cNvGraphicFramePr/>
          <p:nvPr/>
        </p:nvGraphicFramePr>
        <p:xfrm>
          <a:off x="5443633" y="1881962"/>
          <a:ext cx="5613991" cy="3912419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70" name="Google Shape;270;p3"/>
          <p:cNvSpPr txBox="1"/>
          <p:nvPr/>
        </p:nvSpPr>
        <p:spPr>
          <a:xfrm>
            <a:off x="156810" y="6403384"/>
            <a:ext cx="10430409" cy="41017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По данным Top.mail.ru,  Одноклассники, Киргизия, идентификация показов происходит с помощью cookies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Демографические характеристики посетителей, у которых признак определился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1" name="Google Shape;271;p3"/>
          <p:cNvSpPr txBox="1"/>
          <p:nvPr/>
        </p:nvSpPr>
        <p:spPr>
          <a:xfrm>
            <a:off x="1808205" y="5895190"/>
            <a:ext cx="83717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Женская и мужская аудитория преимущественно среднего возраста</a:t>
            </a:r>
            <a:endParaRPr/>
          </a:p>
        </p:txBody>
      </p:sp>
      <p:sp>
        <p:nvSpPr>
          <p:cNvPr id="272" name="Google Shape;272;p3"/>
          <p:cNvSpPr txBox="1"/>
          <p:nvPr/>
        </p:nvSpPr>
        <p:spPr>
          <a:xfrm>
            <a:off x="1002501" y="2135925"/>
            <a:ext cx="18414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b="1" i="0" lang="ru-RU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b="1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3725" y="3321780"/>
            <a:ext cx="1723999" cy="17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5859" y="3321780"/>
            <a:ext cx="1724400" cy="1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"/>
          <p:cNvSpPr txBox="1"/>
          <p:nvPr/>
        </p:nvSpPr>
        <p:spPr>
          <a:xfrm>
            <a:off x="3334648" y="2135925"/>
            <a:ext cx="19200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b="1" i="0" lang="ru-RU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50%</a:t>
            </a:r>
            <a:endParaRPr b="1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"/>
          <p:cNvSpPr txBox="1"/>
          <p:nvPr/>
        </p:nvSpPr>
        <p:spPr>
          <a:xfrm>
            <a:off x="885329" y="5105440"/>
            <a:ext cx="18413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Женщины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"/>
          <p:cNvSpPr txBox="1"/>
          <p:nvPr/>
        </p:nvSpPr>
        <p:spPr>
          <a:xfrm>
            <a:off x="3249304" y="5108981"/>
            <a:ext cx="18069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Мужчины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Ð¤Ð°Ð¹Ð»:Odnoklassniki.svg" id="278" name="Google Shape;27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205637" y="251426"/>
            <a:ext cx="667732" cy="66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4"/>
          <p:cNvGrpSpPr/>
          <p:nvPr/>
        </p:nvGrpSpPr>
        <p:grpSpPr>
          <a:xfrm>
            <a:off x="1415651" y="1999532"/>
            <a:ext cx="4886414" cy="4063990"/>
            <a:chOff x="848093" y="2167413"/>
            <a:chExt cx="4886414" cy="4063990"/>
          </a:xfrm>
        </p:grpSpPr>
        <p:graphicFrame>
          <p:nvGraphicFramePr>
            <p:cNvPr id="284" name="Google Shape;284;p4"/>
            <p:cNvGraphicFramePr/>
            <p:nvPr/>
          </p:nvGraphicFramePr>
          <p:xfrm>
            <a:off x="848093" y="2167413"/>
            <a:ext cx="4886414" cy="4063990"/>
          </p:xfrm>
          <a:graphic>
            <a:graphicData uri="http://schemas.openxmlformats.org/drawingml/2006/chart">
              <c:chart r:id="rId3"/>
            </a:graphicData>
          </a:graphic>
        </p:graphicFrame>
        <p:pic>
          <p:nvPicPr>
            <p:cNvPr descr="https://lh3.googleusercontent.com/40s5teOBUwOkS0QbKRdD9qn9TRz7LL_UyGtYz1K2a1MXhFMOF0BIQfcSfAtg_IYB1Mra" id="285" name="Google Shape;285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01159" y="3515471"/>
              <a:ext cx="1179386" cy="1141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6" name="Google Shape;286;p4"/>
          <p:cNvSpPr txBox="1"/>
          <p:nvPr/>
        </p:nvSpPr>
        <p:spPr>
          <a:xfrm>
            <a:off x="624805" y="398943"/>
            <a:ext cx="1332928" cy="3692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rPr>
              <a:t>о компании</a:t>
            </a:r>
            <a:endParaRPr/>
          </a:p>
        </p:txBody>
      </p:sp>
      <p:pic>
        <p:nvPicPr>
          <p:cNvPr descr="Asset 1@4x.png" id="287" name="Google Shape;28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87219" y="6082602"/>
            <a:ext cx="1236836" cy="38266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"/>
          <p:cNvSpPr txBox="1"/>
          <p:nvPr/>
        </p:nvSpPr>
        <p:spPr>
          <a:xfrm>
            <a:off x="579150" y="681015"/>
            <a:ext cx="11337547" cy="1540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</a:pPr>
            <a:r>
              <a:rPr b="1" i="0" lang="ru-RU" sz="48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Образование и занятость</a:t>
            </a:r>
            <a:endParaRPr b="1" i="0" sz="4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289" name="Google Shape;289;p4"/>
          <p:cNvGrpSpPr/>
          <p:nvPr/>
        </p:nvGrpSpPr>
        <p:grpSpPr>
          <a:xfrm>
            <a:off x="5939572" y="1991099"/>
            <a:ext cx="4886414" cy="4063990"/>
            <a:chOff x="5372014" y="2158980"/>
            <a:chExt cx="4886414" cy="4063990"/>
          </a:xfrm>
        </p:grpSpPr>
        <p:graphicFrame>
          <p:nvGraphicFramePr>
            <p:cNvPr id="290" name="Google Shape;290;p4"/>
            <p:cNvGraphicFramePr/>
            <p:nvPr/>
          </p:nvGraphicFramePr>
          <p:xfrm>
            <a:off x="5372014" y="2158980"/>
            <a:ext cx="4886414" cy="4063990"/>
          </p:xfrm>
          <a:graphic>
            <a:graphicData uri="http://schemas.openxmlformats.org/drawingml/2006/chart">
              <c:chart r:id="rId6"/>
            </a:graphicData>
          </a:graphic>
        </p:graphicFrame>
        <p:pic>
          <p:nvPicPr>
            <p:cNvPr descr="http://reshator.ru/img-str/russkij-jazik-6-klass-uchebnik-razumovskaja.png" id="291" name="Google Shape;291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152405" y="3567962"/>
              <a:ext cx="1044000" cy="104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Ð¤Ð°Ð¹Ð»:Odnoklassniki.svg" id="292" name="Google Shape;292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05637" y="251426"/>
            <a:ext cx="667732" cy="66429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"/>
          <p:cNvSpPr txBox="1"/>
          <p:nvPr/>
        </p:nvSpPr>
        <p:spPr>
          <a:xfrm>
            <a:off x="156810" y="6403384"/>
            <a:ext cx="10430409" cy="41017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По данным Top.mail.ru,  Одноклассники, Киргизия, идентификация показов происходит с помощью cookies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Демографические характеристики посетителей, у которых признак определился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"/>
          <p:cNvSpPr txBox="1"/>
          <p:nvPr>
            <p:ph type="title"/>
          </p:nvPr>
        </p:nvSpPr>
        <p:spPr>
          <a:xfrm>
            <a:off x="478976" y="493899"/>
            <a:ext cx="10441609" cy="1540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roxima Nova"/>
              <a:buNone/>
            </a:pPr>
            <a:r>
              <a:rPr b="1" lang="ru-RU" sz="4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Группы дохода посетителей</a:t>
            </a:r>
            <a:endParaRPr b="1" sz="4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9" name="Google Shape;299;p5"/>
          <p:cNvSpPr txBox="1"/>
          <p:nvPr/>
        </p:nvSpPr>
        <p:spPr>
          <a:xfrm>
            <a:off x="624805" y="398943"/>
            <a:ext cx="1332928" cy="3692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Proxima Nova"/>
              <a:buNone/>
            </a:pPr>
            <a:r>
              <a:rPr b="0" i="0" lang="ru-RU" sz="1600" u="none" cap="none" strike="noStrik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rPr>
              <a:t>о компании</a:t>
            </a:r>
            <a:endParaRPr/>
          </a:p>
        </p:txBody>
      </p:sp>
      <p:pic>
        <p:nvPicPr>
          <p:cNvPr descr="Asset 1@4x.png" id="300" name="Google Shape;3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7219" y="6082602"/>
            <a:ext cx="1236836" cy="382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vatars.mds.yandex.net/get-pdb/51720/6d949984-5984-44da-aa89-67ad166d3ade/s1200" id="301" name="Google Shape;30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0461" y="2889148"/>
            <a:ext cx="603371" cy="603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5"/>
          <p:cNvGrpSpPr/>
          <p:nvPr/>
        </p:nvGrpSpPr>
        <p:grpSpPr>
          <a:xfrm>
            <a:off x="1015999" y="1895150"/>
            <a:ext cx="9344950" cy="4256475"/>
            <a:chOff x="691534" y="1895150"/>
            <a:chExt cx="9344950" cy="4256475"/>
          </a:xfrm>
        </p:grpSpPr>
        <p:sp>
          <p:nvSpPr>
            <p:cNvPr id="303" name="Google Shape;303;p5"/>
            <p:cNvSpPr txBox="1"/>
            <p:nvPr/>
          </p:nvSpPr>
          <p:spPr>
            <a:xfrm>
              <a:off x="691534" y="2095325"/>
              <a:ext cx="42432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1" i="0" lang="ru-RU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Доход ниже среднего</a:t>
              </a:r>
              <a:endParaRPr b="1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5"/>
            <p:cNvSpPr txBox="1"/>
            <p:nvPr/>
          </p:nvSpPr>
          <p:spPr>
            <a:xfrm>
              <a:off x="1120158" y="2917725"/>
              <a:ext cx="38145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1" i="0" lang="ru-RU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Средний доход</a:t>
              </a:r>
              <a:endParaRPr b="1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5"/>
            <p:cNvSpPr txBox="1"/>
            <p:nvPr/>
          </p:nvSpPr>
          <p:spPr>
            <a:xfrm>
              <a:off x="993158" y="4562525"/>
              <a:ext cx="39414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1" i="0" lang="ru-RU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Высокий доход</a:t>
              </a:r>
              <a:endParaRPr b="1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5"/>
            <p:cNvSpPr txBox="1"/>
            <p:nvPr/>
          </p:nvSpPr>
          <p:spPr>
            <a:xfrm>
              <a:off x="786784" y="3740125"/>
              <a:ext cx="41478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1" i="0" lang="ru-RU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Доход выше среднего</a:t>
              </a:r>
              <a:endParaRPr b="1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5"/>
            <p:cNvSpPr txBox="1"/>
            <p:nvPr/>
          </p:nvSpPr>
          <p:spPr>
            <a:xfrm>
              <a:off x="1342409" y="5384950"/>
              <a:ext cx="35922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Calibri"/>
                <a:buNone/>
              </a:pPr>
              <a:r>
                <a:rPr b="1" i="0" lang="ru-RU" sz="3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Премиум доход</a:t>
              </a:r>
              <a:endParaRPr b="1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8" name="Google Shape;308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85996" y="2109914"/>
              <a:ext cx="568959" cy="56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05659" y="4584200"/>
              <a:ext cx="568959" cy="56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21294" y="4584200"/>
              <a:ext cx="568959" cy="56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36929" y="4584200"/>
              <a:ext cx="568959" cy="56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759601" y="4598950"/>
              <a:ext cx="568959" cy="56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620408" y="5395364"/>
              <a:ext cx="568959" cy="56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36043" y="5395364"/>
              <a:ext cx="568959" cy="56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51678" y="5395364"/>
              <a:ext cx="568959" cy="56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774350" y="5410114"/>
              <a:ext cx="568959" cy="568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67525" y="5424862"/>
              <a:ext cx="568959" cy="568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8" name="Google Shape;318;p5"/>
            <p:cNvSpPr txBox="1"/>
            <p:nvPr/>
          </p:nvSpPr>
          <p:spPr>
            <a:xfrm>
              <a:off x="5089034" y="1895150"/>
              <a:ext cx="1497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Calibri"/>
                <a:buNone/>
              </a:pPr>
              <a:r>
                <a:rPr b="1" i="0" lang="ru-RU" sz="5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13%</a:t>
              </a:r>
              <a:endParaRPr b="1" i="0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"/>
            <p:cNvSpPr txBox="1"/>
            <p:nvPr/>
          </p:nvSpPr>
          <p:spPr>
            <a:xfrm>
              <a:off x="5025135" y="2735800"/>
              <a:ext cx="17226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Calibri"/>
                <a:buNone/>
              </a:pPr>
              <a:r>
                <a:rPr b="1" i="0" lang="ru-RU" sz="5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51%</a:t>
              </a:r>
              <a:endParaRPr b="1" i="0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"/>
            <p:cNvSpPr txBox="1"/>
            <p:nvPr/>
          </p:nvSpPr>
          <p:spPr>
            <a:xfrm>
              <a:off x="5036307" y="3630550"/>
              <a:ext cx="1624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Calibri"/>
                <a:buNone/>
              </a:pPr>
              <a:r>
                <a:rPr b="1" i="0" lang="ru-RU" sz="5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27%</a:t>
              </a:r>
              <a:endParaRPr b="1" i="0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"/>
            <p:cNvSpPr txBox="1"/>
            <p:nvPr/>
          </p:nvSpPr>
          <p:spPr>
            <a:xfrm>
              <a:off x="5123286" y="4471200"/>
              <a:ext cx="1624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Calibri"/>
                <a:buNone/>
              </a:pPr>
              <a:r>
                <a:rPr b="1" i="0" lang="ru-RU" sz="5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8%</a:t>
              </a:r>
              <a:endParaRPr b="1" i="0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5"/>
            <p:cNvSpPr txBox="1"/>
            <p:nvPr/>
          </p:nvSpPr>
          <p:spPr>
            <a:xfrm>
              <a:off x="5147185" y="5228225"/>
              <a:ext cx="1624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5400"/>
                <a:buFont typeface="Calibri"/>
                <a:buNone/>
              </a:pPr>
              <a:r>
                <a:rPr b="1" i="0" lang="ru-RU" sz="5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1%</a:t>
              </a:r>
              <a:endParaRPr b="1" i="0" sz="5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https://avatars.mds.yandex.net/get-pdb/51720/6d949984-5984-44da-aa89-67ad166d3ade/s1200" id="323" name="Google Shape;3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5712" y="3683629"/>
            <a:ext cx="603371" cy="60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vatars.mds.yandex.net/get-pdb/51720/6d949984-5984-44da-aa89-67ad166d3ade/s1200" id="324" name="Google Shape;3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9998" y="2889148"/>
            <a:ext cx="603371" cy="60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vatars.mds.yandex.net/get-pdb/51720/6d949984-5984-44da-aa89-67ad166d3ade/s1200" id="325" name="Google Shape;3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927" y="3683629"/>
            <a:ext cx="603371" cy="60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vatars.mds.yandex.net/get-pdb/51720/6d949984-5984-44da-aa89-67ad166d3ade/s1200" id="326" name="Google Shape;3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6143" y="3683629"/>
            <a:ext cx="603371" cy="603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¤Ð°Ð¹Ð»:Odnoklassniki.svg" id="327" name="Google Shape;32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05637" y="251426"/>
            <a:ext cx="667732" cy="66429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"/>
          <p:cNvSpPr txBox="1"/>
          <p:nvPr/>
        </p:nvSpPr>
        <p:spPr>
          <a:xfrm>
            <a:off x="156810" y="6403384"/>
            <a:ext cx="10430409" cy="41017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По данным Top.mail.ru,  Одноклассники, Киргизия, идентификация показов происходит с помощью cookies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Демографические характеристики посетителей, у которых признак определился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943" y="3353278"/>
            <a:ext cx="1724400" cy="1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"/>
          <p:cNvSpPr txBox="1"/>
          <p:nvPr/>
        </p:nvSpPr>
        <p:spPr>
          <a:xfrm>
            <a:off x="624805" y="398943"/>
            <a:ext cx="1332928" cy="3692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rPr>
              <a:t>о компании</a:t>
            </a:r>
            <a:endParaRPr/>
          </a:p>
        </p:txBody>
      </p:sp>
      <p:pic>
        <p:nvPicPr>
          <p:cNvPr descr="Asset 1@4x.png" id="335" name="Google Shape;3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7219" y="6082602"/>
            <a:ext cx="1236836" cy="3826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6" name="Google Shape;336;p6"/>
          <p:cNvGraphicFramePr/>
          <p:nvPr/>
        </p:nvGraphicFramePr>
        <p:xfrm>
          <a:off x="4960259" y="2126256"/>
          <a:ext cx="6489504" cy="4063990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337" name="Google Shape;337;p6"/>
          <p:cNvSpPr txBox="1"/>
          <p:nvPr>
            <p:ph type="title"/>
          </p:nvPr>
        </p:nvSpPr>
        <p:spPr>
          <a:xfrm>
            <a:off x="442452" y="493899"/>
            <a:ext cx="11749548" cy="1540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</a:pPr>
            <a:r>
              <a:rPr b="1" lang="ru-RU" sz="4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Операционные системы посетителей</a:t>
            </a:r>
            <a:endParaRPr b="1" sz="4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http://download.seaicons.com/icons/jozef89/services-flat/512/responsive-web-icon.png" id="338" name="Google Shape;33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8055" y="3636005"/>
            <a:ext cx="1208690" cy="1208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6435" y="3353679"/>
            <a:ext cx="1724400" cy="1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6"/>
          <p:cNvSpPr txBox="1"/>
          <p:nvPr/>
        </p:nvSpPr>
        <p:spPr>
          <a:xfrm>
            <a:off x="961100" y="2167825"/>
            <a:ext cx="18489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b="1" i="0" lang="ru-RU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11%</a:t>
            </a:r>
            <a:endParaRPr b="1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6"/>
          <p:cNvSpPr txBox="1"/>
          <p:nvPr/>
        </p:nvSpPr>
        <p:spPr>
          <a:xfrm>
            <a:off x="3286601" y="2167825"/>
            <a:ext cx="18489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b="1" i="0" lang="ru-RU" sz="6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89%</a:t>
            </a:r>
            <a:endParaRPr b="1" i="0" sz="6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6"/>
          <p:cNvSpPr txBox="1"/>
          <p:nvPr/>
        </p:nvSpPr>
        <p:spPr>
          <a:xfrm>
            <a:off x="1023547" y="5137350"/>
            <a:ext cx="1848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Desktop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6"/>
          <p:cNvSpPr txBox="1"/>
          <p:nvPr/>
        </p:nvSpPr>
        <p:spPr>
          <a:xfrm>
            <a:off x="3461979" y="5140875"/>
            <a:ext cx="1673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i="0" lang="ru-RU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Mobile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6"/>
          <p:cNvSpPr txBox="1"/>
          <p:nvPr/>
        </p:nvSpPr>
        <p:spPr>
          <a:xfrm>
            <a:off x="156810" y="6403384"/>
            <a:ext cx="10430409" cy="26661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33"/>
              <a:buFont typeface="Proxima Nova"/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По данным Top.mail.ru,  Одноклассники, Киргизия, идентификация показов происходит с помощью cookies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Ð¤Ð°Ð¹Ð»:Odnoklassniki.svg" id="345" name="Google Shape;345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05637" y="251426"/>
            <a:ext cx="667732" cy="66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"/>
          <p:cNvSpPr txBox="1"/>
          <p:nvPr/>
        </p:nvSpPr>
        <p:spPr>
          <a:xfrm>
            <a:off x="624805" y="398943"/>
            <a:ext cx="1332928" cy="3692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600"/>
              <a:buFont typeface="Proxima Nova"/>
              <a:buNone/>
            </a:pPr>
            <a:r>
              <a:rPr b="0" i="0" lang="ru-RU" sz="1600" u="none" cap="none" strike="noStrik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rPr>
              <a:t>о компании</a:t>
            </a:r>
            <a:endParaRPr/>
          </a:p>
        </p:txBody>
      </p:sp>
      <p:pic>
        <p:nvPicPr>
          <p:cNvPr descr="Asset 1@4x.png" id="351" name="Google Shape;3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7219" y="6082602"/>
            <a:ext cx="1236836" cy="382663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7"/>
          <p:cNvSpPr txBox="1"/>
          <p:nvPr>
            <p:ph type="title"/>
          </p:nvPr>
        </p:nvSpPr>
        <p:spPr>
          <a:xfrm>
            <a:off x="442452" y="493899"/>
            <a:ext cx="11749548" cy="15403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</a:pPr>
            <a:r>
              <a:rPr b="1" lang="ru-RU" sz="4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Интересы посетителей</a:t>
            </a:r>
            <a:endParaRPr b="1" sz="4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3" name="Google Shape;353;p7"/>
          <p:cNvSpPr txBox="1"/>
          <p:nvPr/>
        </p:nvSpPr>
        <p:spPr>
          <a:xfrm>
            <a:off x="156810" y="6403384"/>
            <a:ext cx="10430409" cy="55374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По данным Top.mail.ru,  Одноклассники, Киргизия, идентификация показов происходит с помощью cookies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33"/>
              <a:buFont typeface="Proxima Nova"/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Топ 20 интересов. Сумма долей может превышать 100%, так как у пользователя может быть несколько интересов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3"/>
              <a:buFont typeface="Calibri"/>
              <a:buNone/>
            </a:pPr>
            <a:r>
              <a:t/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354" name="Google Shape;354;p7"/>
          <p:cNvGraphicFramePr/>
          <p:nvPr/>
        </p:nvGraphicFramePr>
        <p:xfrm>
          <a:off x="2031999" y="1622323"/>
          <a:ext cx="9078453" cy="4552335"/>
        </p:xfrm>
        <a:graphic>
          <a:graphicData uri="http://schemas.openxmlformats.org/drawingml/2006/chart">
            <c:chart r:id="rId4"/>
          </a:graphicData>
        </a:graphic>
      </p:graphicFrame>
      <p:pic>
        <p:nvPicPr>
          <p:cNvPr descr="Ð¤Ð°Ð¹Ð»:Odnoklassniki.svg" id="355" name="Google Shape;35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05637" y="251426"/>
            <a:ext cx="667732" cy="66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8"/>
          <p:cNvSpPr txBox="1"/>
          <p:nvPr>
            <p:ph type="title"/>
          </p:nvPr>
        </p:nvSpPr>
        <p:spPr>
          <a:xfrm>
            <a:off x="841194" y="450120"/>
            <a:ext cx="9867446" cy="1075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</a:pPr>
            <a:r>
              <a:rPr b="1" lang="ru-RU"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Кроссплатформенный нативный баннер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Asset 1@4x.png" id="361" name="Google Shape;3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7219" y="6082602"/>
            <a:ext cx="1236836" cy="38266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8"/>
          <p:cNvSpPr txBox="1"/>
          <p:nvPr/>
        </p:nvSpPr>
        <p:spPr>
          <a:xfrm>
            <a:off x="749754" y="415185"/>
            <a:ext cx="1332928" cy="3692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rPr>
              <a:t>о компании</a:t>
            </a:r>
            <a:endParaRPr/>
          </a:p>
        </p:txBody>
      </p:sp>
      <p:sp>
        <p:nvSpPr>
          <p:cNvPr id="363" name="Google Shape;363;p8"/>
          <p:cNvSpPr txBox="1"/>
          <p:nvPr/>
        </p:nvSpPr>
        <p:spPr>
          <a:xfrm>
            <a:off x="156810" y="6403384"/>
            <a:ext cx="10430409" cy="26661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По данным Top.mail.ru,  Одноклассники, Киргизия, идентификация показов происходит с помощью cookies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Ð¤Ð°Ð¹Ð»:Odnoklassniki.svg" id="364" name="Google Shape;36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5637" y="251426"/>
            <a:ext cx="667732" cy="664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ales.mail.ru/media/uploads/Cross_ok_web_mob.png" id="365" name="Google Shape;365;p8"/>
          <p:cNvPicPr preferRelativeResize="0"/>
          <p:nvPr/>
        </p:nvPicPr>
        <p:blipFill rotWithShape="1">
          <a:blip r:embed="rId5">
            <a:alphaModFix/>
          </a:blip>
          <a:srcRect b="0" l="4064" r="8410" t="15582"/>
          <a:stretch/>
        </p:blipFill>
        <p:spPr>
          <a:xfrm>
            <a:off x="841195" y="1656050"/>
            <a:ext cx="6199234" cy="372877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8"/>
          <p:cNvSpPr txBox="1"/>
          <p:nvPr/>
        </p:nvSpPr>
        <p:spPr>
          <a:xfrm>
            <a:off x="7175695" y="1831052"/>
            <a:ext cx="3278941" cy="587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177 045 172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 за мес</a:t>
            </a:r>
            <a:r>
              <a:rPr b="0" i="0" lang="ru-RU" sz="24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939 410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Уникальных </a:t>
            </a:r>
            <a:endParaRPr b="0" i="0" sz="20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 за мес.</a:t>
            </a:r>
            <a:endParaRPr b="0" i="0" sz="20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0,27</a:t>
            </a:r>
            <a:r>
              <a:rPr b="1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Средний</a:t>
            </a:r>
            <a:r>
              <a:rPr b="1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CTR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Показов/35 сом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3F3F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"/>
          <p:cNvSpPr txBox="1"/>
          <p:nvPr>
            <p:ph type="title"/>
          </p:nvPr>
        </p:nvSpPr>
        <p:spPr>
          <a:xfrm>
            <a:off x="749754" y="527136"/>
            <a:ext cx="9867446" cy="1075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</a:pPr>
            <a:r>
              <a:rPr b="1" lang="ru-RU" sz="3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Пре-ролл кроссплатформенный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Asset 1@4x.png" id="372" name="Google Shape;3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7219" y="6082602"/>
            <a:ext cx="1236836" cy="382663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9"/>
          <p:cNvSpPr txBox="1"/>
          <p:nvPr/>
        </p:nvSpPr>
        <p:spPr>
          <a:xfrm>
            <a:off x="749754" y="415185"/>
            <a:ext cx="1332928" cy="36926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rgbClr val="A5A5A5"/>
                </a:solidFill>
                <a:latin typeface="Proxima Nova"/>
                <a:ea typeface="Proxima Nova"/>
                <a:cs typeface="Proxima Nova"/>
                <a:sym typeface="Proxima Nova"/>
              </a:rPr>
              <a:t>о компании</a:t>
            </a:r>
            <a:endParaRPr/>
          </a:p>
        </p:txBody>
      </p:sp>
      <p:sp>
        <p:nvSpPr>
          <p:cNvPr id="374" name="Google Shape;374;p9"/>
          <p:cNvSpPr txBox="1"/>
          <p:nvPr/>
        </p:nvSpPr>
        <p:spPr>
          <a:xfrm>
            <a:off x="156810" y="6403384"/>
            <a:ext cx="10430409" cy="26661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33" u="none" cap="none" strike="noStrike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rPr>
              <a:t>По данным Top.mail.ru,  Одноклассники, Киргизия, идентификация показов происходит с помощью cookies</a:t>
            </a:r>
            <a:endParaRPr b="0" i="0" sz="933" u="none" cap="none" strike="noStrike">
              <a:solidFill>
                <a:srgbClr val="7F7F7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Ð¤Ð°Ð¹Ð»:Odnoklassniki.svg" id="375" name="Google Shape;37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5637" y="251426"/>
            <a:ext cx="667732" cy="664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6" name="Google Shape;376;p9"/>
          <p:cNvGrpSpPr/>
          <p:nvPr/>
        </p:nvGrpSpPr>
        <p:grpSpPr>
          <a:xfrm>
            <a:off x="841194" y="1601856"/>
            <a:ext cx="6317933" cy="3837163"/>
            <a:chOff x="822394" y="1478148"/>
            <a:chExt cx="6317933" cy="3837163"/>
          </a:xfrm>
        </p:grpSpPr>
        <p:pic>
          <p:nvPicPr>
            <p:cNvPr descr="http://ux-news.ru/upload/medialibrary/50a/50a7f947018f450be9bc76d3cb9b4e0c.jpg" id="377" name="Google Shape;377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2394" y="1478148"/>
              <a:ext cx="6317933" cy="3837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User\Desktop\Pre_roll_MM.png" id="378" name="Google Shape;378;p9"/>
            <p:cNvPicPr preferRelativeResize="0"/>
            <p:nvPr/>
          </p:nvPicPr>
          <p:blipFill rotWithShape="1">
            <a:blip r:embed="rId6">
              <a:alphaModFix/>
            </a:blip>
            <a:srcRect b="24666" l="4206" r="33352" t="14202"/>
            <a:stretch/>
          </p:blipFill>
          <p:spPr>
            <a:xfrm>
              <a:off x="2082682" y="1869440"/>
              <a:ext cx="3840598" cy="2550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9" name="Google Shape;379;p9"/>
          <p:cNvSpPr txBox="1"/>
          <p:nvPr/>
        </p:nvSpPr>
        <p:spPr>
          <a:xfrm>
            <a:off x="7338258" y="1677247"/>
            <a:ext cx="3278941" cy="612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11 416 632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 за мес</a:t>
            </a:r>
            <a:r>
              <a:rPr b="0" i="0" lang="ru-RU" sz="24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886 746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Уникальных </a:t>
            </a:r>
            <a:endParaRPr b="0" i="0" sz="20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 за мес.</a:t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3.75%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Средний CTR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Показов/50 сом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2_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2017-10-13T08:38:42Z</dcterms:created>
  <dc:creator>пользователь Microsoft Office</dc:creator>
</cp:coreProperties>
</file>